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handoutMasterIdLst>
    <p:handoutMasterId r:id="rId3"/>
  </p:handoutMasterIdLst>
  <p:sldIdLst>
    <p:sldId id="401" r:id="rId2"/>
  </p:sldIdLst>
  <p:sldSz cx="15116175" cy="10691813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 Bold" panose="020B0604020202020204" charset="0"/>
      <p:bold r:id="rId8"/>
    </p:embeddedFont>
  </p:embeddedFontLst>
  <p:defaultTextStyle>
    <a:defPPr>
      <a:defRPr lang="es-ES"/>
    </a:defPPr>
    <a:lvl1pPr marL="0" algn="l" defTabSz="737282" rtl="0" eaLnBrk="1" latinLnBrk="0" hangingPunct="1">
      <a:defRPr sz="2867" kern="1200">
        <a:solidFill>
          <a:schemeClr val="tx1"/>
        </a:solidFill>
        <a:latin typeface="+mn-lt"/>
        <a:ea typeface="+mn-ea"/>
        <a:cs typeface="+mn-cs"/>
      </a:defRPr>
    </a:lvl1pPr>
    <a:lvl2pPr marL="737282" algn="l" defTabSz="737282" rtl="0" eaLnBrk="1" latinLnBrk="0" hangingPunct="1">
      <a:defRPr sz="2867" kern="1200">
        <a:solidFill>
          <a:schemeClr val="tx1"/>
        </a:solidFill>
        <a:latin typeface="+mn-lt"/>
        <a:ea typeface="+mn-ea"/>
        <a:cs typeface="+mn-cs"/>
      </a:defRPr>
    </a:lvl2pPr>
    <a:lvl3pPr marL="1474563" algn="l" defTabSz="737282" rtl="0" eaLnBrk="1" latinLnBrk="0" hangingPunct="1">
      <a:defRPr sz="2867" kern="1200">
        <a:solidFill>
          <a:schemeClr val="tx1"/>
        </a:solidFill>
        <a:latin typeface="+mn-lt"/>
        <a:ea typeface="+mn-ea"/>
        <a:cs typeface="+mn-cs"/>
      </a:defRPr>
    </a:lvl3pPr>
    <a:lvl4pPr marL="2211845" algn="l" defTabSz="737282" rtl="0" eaLnBrk="1" latinLnBrk="0" hangingPunct="1">
      <a:defRPr sz="2867" kern="1200">
        <a:solidFill>
          <a:schemeClr val="tx1"/>
        </a:solidFill>
        <a:latin typeface="+mn-lt"/>
        <a:ea typeface="+mn-ea"/>
        <a:cs typeface="+mn-cs"/>
      </a:defRPr>
    </a:lvl4pPr>
    <a:lvl5pPr marL="2949128" algn="l" defTabSz="737282" rtl="0" eaLnBrk="1" latinLnBrk="0" hangingPunct="1">
      <a:defRPr sz="2867" kern="1200">
        <a:solidFill>
          <a:schemeClr val="tx1"/>
        </a:solidFill>
        <a:latin typeface="+mn-lt"/>
        <a:ea typeface="+mn-ea"/>
        <a:cs typeface="+mn-cs"/>
      </a:defRPr>
    </a:lvl5pPr>
    <a:lvl6pPr marL="3686409" algn="l" defTabSz="737282" rtl="0" eaLnBrk="1" latinLnBrk="0" hangingPunct="1">
      <a:defRPr sz="2867" kern="1200">
        <a:solidFill>
          <a:schemeClr val="tx1"/>
        </a:solidFill>
        <a:latin typeface="+mn-lt"/>
        <a:ea typeface="+mn-ea"/>
        <a:cs typeface="+mn-cs"/>
      </a:defRPr>
    </a:lvl6pPr>
    <a:lvl7pPr marL="4423691" algn="l" defTabSz="737282" rtl="0" eaLnBrk="1" latinLnBrk="0" hangingPunct="1">
      <a:defRPr sz="2867" kern="1200">
        <a:solidFill>
          <a:schemeClr val="tx1"/>
        </a:solidFill>
        <a:latin typeface="+mn-lt"/>
        <a:ea typeface="+mn-ea"/>
        <a:cs typeface="+mn-cs"/>
      </a:defRPr>
    </a:lvl7pPr>
    <a:lvl8pPr marL="5160973" algn="l" defTabSz="737282" rtl="0" eaLnBrk="1" latinLnBrk="0" hangingPunct="1">
      <a:defRPr sz="2867" kern="1200">
        <a:solidFill>
          <a:schemeClr val="tx1"/>
        </a:solidFill>
        <a:latin typeface="+mn-lt"/>
        <a:ea typeface="+mn-ea"/>
        <a:cs typeface="+mn-cs"/>
      </a:defRPr>
    </a:lvl8pPr>
    <a:lvl9pPr marL="5898254" algn="l" defTabSz="737282" rtl="0" eaLnBrk="1" latinLnBrk="0" hangingPunct="1">
      <a:defRPr sz="28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án Lavado" initials="AL" lastIdx="1" clrIdx="0">
    <p:extLst>
      <p:ext uri="{19B8F6BF-5375-455C-9EA6-DF929625EA0E}">
        <p15:presenceInfo xmlns:p15="http://schemas.microsoft.com/office/powerpoint/2012/main" userId="24e15431368929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706"/>
    <a:srgbClr val="FF9999"/>
    <a:srgbClr val="2B52B2"/>
    <a:srgbClr val="2CBCD9"/>
    <a:srgbClr val="EB5D0E"/>
    <a:srgbClr val="DD9933"/>
    <a:srgbClr val="86A213"/>
    <a:srgbClr val="E60F7E"/>
    <a:srgbClr val="3AAA35"/>
    <a:srgbClr val="CF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1" autoAdjust="0"/>
    <p:restoredTop sz="96433" autoAdjust="0"/>
  </p:normalViewPr>
  <p:slideViewPr>
    <p:cSldViewPr snapToGrid="0" snapToObjects="1">
      <p:cViewPr varScale="1">
        <p:scale>
          <a:sx n="75" d="100"/>
          <a:sy n="75" d="100"/>
        </p:scale>
        <p:origin x="2004" y="66"/>
      </p:cViewPr>
      <p:guideLst>
        <p:guide orient="horz" pos="3368"/>
        <p:guide pos="47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C640734A-B3B6-4D57-B411-C489E6394C9A}" type="datetimeFigureOut">
              <a:rPr lang="es-PE" smtClean="0"/>
              <a:t>20/12/2024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0FDEB90-3FBA-4537-89C6-DD5094D656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5972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5.png"/><Relationship Id="rId7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2" y="0"/>
            <a:ext cx="15116174" cy="10691813"/>
          </a:xfrm>
          <a:prstGeom prst="rect">
            <a:avLst/>
          </a:prstGeom>
          <a:solidFill>
            <a:srgbClr val="2B5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3713" y="3321394"/>
            <a:ext cx="12848749" cy="2291810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427" y="6058694"/>
            <a:ext cx="1058132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5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8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08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7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4315" y="3148637"/>
            <a:ext cx="7035870" cy="430881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A79E91EC-B6DF-4465-B734-1A90B6B095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3714" y="819180"/>
            <a:ext cx="1824117" cy="15944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95E1F8-AB38-45D2-870A-1696F75F1E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81968" y="1258369"/>
            <a:ext cx="2300495" cy="9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571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3673560-71C4-4721-AB1D-DDAA9942E142}"/>
              </a:ext>
            </a:extLst>
          </p:cNvPr>
          <p:cNvSpPr/>
          <p:nvPr userDrawn="1"/>
        </p:nvSpPr>
        <p:spPr>
          <a:xfrm>
            <a:off x="-153546" y="-141076"/>
            <a:ext cx="15410595" cy="1540278"/>
          </a:xfrm>
          <a:prstGeom prst="rect">
            <a:avLst/>
          </a:prstGeom>
          <a:solidFill>
            <a:srgbClr val="2B5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CAF19B7-A5CC-4D5F-A4E2-55D0CFC7D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45" y="184989"/>
            <a:ext cx="1738411" cy="10646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0C7265-3F14-4857-8298-C0B9664FB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6888" y="341978"/>
            <a:ext cx="1909839" cy="7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2566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FA18C341-08C5-4018-92B3-DF8322504B4B}"/>
              </a:ext>
            </a:extLst>
          </p:cNvPr>
          <p:cNvSpPr/>
          <p:nvPr userDrawn="1"/>
        </p:nvSpPr>
        <p:spPr>
          <a:xfrm>
            <a:off x="-153546" y="-141076"/>
            <a:ext cx="15410595" cy="1540278"/>
          </a:xfrm>
          <a:prstGeom prst="rect">
            <a:avLst/>
          </a:prstGeom>
          <a:solidFill>
            <a:srgbClr val="2B5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824716-3898-4E99-A485-BC609F9A8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45" y="184989"/>
            <a:ext cx="1738411" cy="1064613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1579916" y="787036"/>
            <a:ext cx="6694680" cy="16760407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488000" y="787036"/>
            <a:ext cx="19839980" cy="16760407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CF0DA44-314B-4C70-873D-9EC5B27668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6888" y="341978"/>
            <a:ext cx="1909839" cy="7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39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2" y="0"/>
            <a:ext cx="15116174" cy="10691813"/>
          </a:xfrm>
          <a:prstGeom prst="rect">
            <a:avLst/>
          </a:prstGeom>
          <a:solidFill>
            <a:srgbClr val="2B5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  <a:p>
            <a:pPr lvl="1"/>
            <a:r>
              <a:rPr lang="en-US" dirty="0"/>
              <a:t>Segundo </a:t>
            </a:r>
            <a:r>
              <a:rPr lang="en-US" dirty="0" err="1"/>
              <a:t>nivel</a:t>
            </a:r>
            <a:endParaRPr lang="en-US" dirty="0"/>
          </a:p>
          <a:p>
            <a:pPr lvl="2"/>
            <a:r>
              <a:rPr lang="en-US" dirty="0" err="1"/>
              <a:t>Tercer</a:t>
            </a:r>
            <a:r>
              <a:rPr lang="en-US" dirty="0"/>
              <a:t> </a:t>
            </a:r>
            <a:r>
              <a:rPr lang="en-US" dirty="0" err="1"/>
              <a:t>nivel</a:t>
            </a:r>
            <a:endParaRPr lang="en-US" dirty="0"/>
          </a:p>
          <a:p>
            <a:pPr lvl="3"/>
            <a:r>
              <a:rPr lang="en-US" dirty="0"/>
              <a:t>Cuarto </a:t>
            </a:r>
            <a:r>
              <a:rPr lang="en-US" dirty="0" err="1"/>
              <a:t>nivel</a:t>
            </a:r>
            <a:endParaRPr lang="en-US" dirty="0"/>
          </a:p>
          <a:p>
            <a:pPr lvl="4"/>
            <a:r>
              <a:rPr lang="en-US" dirty="0"/>
              <a:t>Quinto </a:t>
            </a:r>
            <a:r>
              <a:rPr lang="en-US" dirty="0" err="1"/>
              <a:t>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080" y="8322219"/>
            <a:ext cx="2856992" cy="174964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D84D9F3-034C-4787-808F-0D0BBE2766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3713" y="819182"/>
            <a:ext cx="1824117" cy="15944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9E9F8A-C3CB-4CAD-84EC-009D355224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681968" y="1258369"/>
            <a:ext cx="2300495" cy="9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828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4073" y="6870481"/>
            <a:ext cx="12848749" cy="2123513"/>
          </a:xfrm>
        </p:spPr>
        <p:txBody>
          <a:bodyPr anchor="t"/>
          <a:lstStyle>
            <a:lvl1pPr algn="l">
              <a:defRPr sz="5475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94073" y="4531649"/>
            <a:ext cx="12848749" cy="2338832"/>
          </a:xfrm>
        </p:spPr>
        <p:txBody>
          <a:bodyPr anchor="b"/>
          <a:lstStyle>
            <a:lvl1pPr marL="0" indent="0">
              <a:buNone/>
              <a:defRPr sz="2702">
                <a:solidFill>
                  <a:schemeClr val="tx1">
                    <a:tint val="75000"/>
                  </a:schemeClr>
                </a:solidFill>
              </a:defRPr>
            </a:lvl1pPr>
            <a:lvl2pPr marL="62169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43390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3pPr>
            <a:lvl4pPr marL="186508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48677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310847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73016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4351864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973559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F9AB322-65A0-4826-983C-D9A595211D61}"/>
              </a:ext>
            </a:extLst>
          </p:cNvPr>
          <p:cNvSpPr/>
          <p:nvPr userDrawn="1"/>
        </p:nvSpPr>
        <p:spPr>
          <a:xfrm>
            <a:off x="-153546" y="-141076"/>
            <a:ext cx="15410595" cy="1540278"/>
          </a:xfrm>
          <a:prstGeom prst="rect">
            <a:avLst/>
          </a:prstGeom>
          <a:solidFill>
            <a:srgbClr val="2B5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159D879-631D-4DC8-8D12-6915A716D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45" y="184989"/>
            <a:ext cx="1738411" cy="10646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520EE59-1DB9-4C4A-B994-79902B55B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6888" y="341978"/>
            <a:ext cx="1909839" cy="7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29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487999" y="4583622"/>
            <a:ext cx="13266018" cy="12963823"/>
          </a:xfrm>
        </p:spPr>
        <p:txBody>
          <a:bodyPr/>
          <a:lstStyle>
            <a:lvl1pPr>
              <a:defRPr sz="3839"/>
            </a:lvl1pPr>
            <a:lvl2pPr>
              <a:defRPr sz="3271"/>
            </a:lvl2pPr>
            <a:lvl3pPr>
              <a:defRPr sz="2702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005953" y="4583622"/>
            <a:ext cx="13268643" cy="12963823"/>
          </a:xfrm>
        </p:spPr>
        <p:txBody>
          <a:bodyPr/>
          <a:lstStyle>
            <a:lvl1pPr>
              <a:defRPr sz="3839"/>
            </a:lvl1pPr>
            <a:lvl2pPr>
              <a:defRPr sz="3271"/>
            </a:lvl2pPr>
            <a:lvl3pPr>
              <a:defRPr sz="2702"/>
            </a:lvl3pPr>
            <a:lvl4pPr>
              <a:defRPr sz="2417"/>
            </a:lvl4pPr>
            <a:lvl5pPr>
              <a:defRPr sz="2417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6F2477D-EBA5-4BA1-9B21-EC3F7BC2D63B}"/>
              </a:ext>
            </a:extLst>
          </p:cNvPr>
          <p:cNvSpPr/>
          <p:nvPr userDrawn="1"/>
        </p:nvSpPr>
        <p:spPr>
          <a:xfrm>
            <a:off x="-153546" y="-141076"/>
            <a:ext cx="15410595" cy="1540278"/>
          </a:xfrm>
          <a:prstGeom prst="rect">
            <a:avLst/>
          </a:prstGeom>
          <a:solidFill>
            <a:srgbClr val="2B5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263147" algn="l"/>
              </a:tabLst>
            </a:pPr>
            <a:endParaRPr lang="es-PE" sz="177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A4A97CD-BA17-403D-955A-5D4199968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45" y="184989"/>
            <a:ext cx="1738411" cy="10646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2EA2D5-8C47-4724-A59B-1DDDBF5BF6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6888" y="341978"/>
            <a:ext cx="1909839" cy="7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0139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809" y="428168"/>
            <a:ext cx="1360455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809" y="2393285"/>
            <a:ext cx="6678936" cy="997407"/>
          </a:xfrm>
        </p:spPr>
        <p:txBody>
          <a:bodyPr anchor="b"/>
          <a:lstStyle>
            <a:lvl1pPr marL="0" indent="0">
              <a:buNone/>
              <a:defRPr sz="3271" b="1"/>
            </a:lvl1pPr>
            <a:lvl2pPr marL="621695" indent="0">
              <a:buNone/>
              <a:defRPr sz="2702" b="1"/>
            </a:lvl2pPr>
            <a:lvl3pPr marL="1243390" indent="0">
              <a:buNone/>
              <a:defRPr sz="2417" b="1"/>
            </a:lvl3pPr>
            <a:lvl4pPr marL="1865085" indent="0">
              <a:buNone/>
              <a:defRPr sz="2204" b="1"/>
            </a:lvl4pPr>
            <a:lvl5pPr marL="2486779" indent="0">
              <a:buNone/>
              <a:defRPr sz="2204" b="1"/>
            </a:lvl5pPr>
            <a:lvl6pPr marL="3108474" indent="0">
              <a:buNone/>
              <a:defRPr sz="2204" b="1"/>
            </a:lvl6pPr>
            <a:lvl7pPr marL="3730169" indent="0">
              <a:buNone/>
              <a:defRPr sz="2204" b="1"/>
            </a:lvl7pPr>
            <a:lvl8pPr marL="4351864" indent="0">
              <a:buNone/>
              <a:defRPr sz="2204" b="1"/>
            </a:lvl8pPr>
            <a:lvl9pPr marL="4973559" indent="0">
              <a:buNone/>
              <a:defRPr sz="2204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55809" y="3390692"/>
            <a:ext cx="6678936" cy="6160168"/>
          </a:xfrm>
        </p:spPr>
        <p:txBody>
          <a:bodyPr/>
          <a:lstStyle>
            <a:lvl1pPr>
              <a:defRPr sz="3271"/>
            </a:lvl1pPr>
            <a:lvl2pPr>
              <a:defRPr sz="2702"/>
            </a:lvl2pPr>
            <a:lvl3pPr>
              <a:defRPr sz="2417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678809" y="2393285"/>
            <a:ext cx="6681559" cy="997407"/>
          </a:xfrm>
        </p:spPr>
        <p:txBody>
          <a:bodyPr anchor="b"/>
          <a:lstStyle>
            <a:lvl1pPr marL="0" indent="0">
              <a:buNone/>
              <a:defRPr sz="3271" b="1"/>
            </a:lvl1pPr>
            <a:lvl2pPr marL="621695" indent="0">
              <a:buNone/>
              <a:defRPr sz="2702" b="1"/>
            </a:lvl2pPr>
            <a:lvl3pPr marL="1243390" indent="0">
              <a:buNone/>
              <a:defRPr sz="2417" b="1"/>
            </a:lvl3pPr>
            <a:lvl4pPr marL="1865085" indent="0">
              <a:buNone/>
              <a:defRPr sz="2204" b="1"/>
            </a:lvl4pPr>
            <a:lvl5pPr marL="2486779" indent="0">
              <a:buNone/>
              <a:defRPr sz="2204" b="1"/>
            </a:lvl5pPr>
            <a:lvl6pPr marL="3108474" indent="0">
              <a:buNone/>
              <a:defRPr sz="2204" b="1"/>
            </a:lvl6pPr>
            <a:lvl7pPr marL="3730169" indent="0">
              <a:buNone/>
              <a:defRPr sz="2204" b="1"/>
            </a:lvl7pPr>
            <a:lvl8pPr marL="4351864" indent="0">
              <a:buNone/>
              <a:defRPr sz="2204" b="1"/>
            </a:lvl8pPr>
            <a:lvl9pPr marL="4973559" indent="0">
              <a:buNone/>
              <a:defRPr sz="2204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678809" y="3390692"/>
            <a:ext cx="6681559" cy="6160168"/>
          </a:xfrm>
        </p:spPr>
        <p:txBody>
          <a:bodyPr/>
          <a:lstStyle>
            <a:lvl1pPr>
              <a:defRPr sz="3271"/>
            </a:lvl1pPr>
            <a:lvl2pPr>
              <a:defRPr sz="2702"/>
            </a:lvl2pPr>
            <a:lvl3pPr>
              <a:defRPr sz="2417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C5893B4-D2BE-42D4-8AE7-B426256AB83B}"/>
              </a:ext>
            </a:extLst>
          </p:cNvPr>
          <p:cNvSpPr/>
          <p:nvPr userDrawn="1"/>
        </p:nvSpPr>
        <p:spPr>
          <a:xfrm>
            <a:off x="-153546" y="-141076"/>
            <a:ext cx="15410595" cy="1540278"/>
          </a:xfrm>
          <a:prstGeom prst="rect">
            <a:avLst/>
          </a:prstGeom>
          <a:solidFill>
            <a:srgbClr val="2B5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64756E3-1403-44F6-B6A7-2279BC883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45" y="184989"/>
            <a:ext cx="1738411" cy="106461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A71D76B-D285-4AF0-AF66-7AF30FA8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6888" y="341978"/>
            <a:ext cx="1909839" cy="7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3066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ADA51AA-2C01-4677-BE09-ADBBAEB4C206}"/>
              </a:ext>
            </a:extLst>
          </p:cNvPr>
          <p:cNvSpPr/>
          <p:nvPr userDrawn="1"/>
        </p:nvSpPr>
        <p:spPr>
          <a:xfrm>
            <a:off x="-153546" y="-141076"/>
            <a:ext cx="15410595" cy="1540278"/>
          </a:xfrm>
          <a:prstGeom prst="rect">
            <a:avLst/>
          </a:prstGeom>
          <a:solidFill>
            <a:srgbClr val="2B5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274FB52-61C0-4B81-AB42-9F1AD3B14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45" y="184989"/>
            <a:ext cx="1738411" cy="1064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7EFB69A-5685-40D3-97AC-1F8A05DA3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6888" y="341978"/>
            <a:ext cx="1909839" cy="7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499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-153546" y="-155183"/>
            <a:ext cx="15410595" cy="1554385"/>
          </a:xfrm>
          <a:prstGeom prst="rect">
            <a:avLst/>
          </a:prstGeom>
          <a:solidFill>
            <a:srgbClr val="2B52B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C27AC8-F783-4BD8-81DB-BD6C5BFA6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4345" y="184989"/>
            <a:ext cx="1738411" cy="10646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D783B-A7DF-4487-B639-36E339B3B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6888" y="341978"/>
            <a:ext cx="1909839" cy="7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474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810" y="425693"/>
            <a:ext cx="4973117" cy="1811668"/>
          </a:xfrm>
        </p:spPr>
        <p:txBody>
          <a:bodyPr anchor="b"/>
          <a:lstStyle>
            <a:lvl1pPr algn="l">
              <a:defRPr sz="2702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10004" y="425694"/>
            <a:ext cx="8450362" cy="9125166"/>
          </a:xfrm>
        </p:spPr>
        <p:txBody>
          <a:bodyPr/>
          <a:lstStyle>
            <a:lvl1pPr>
              <a:defRPr sz="4337"/>
            </a:lvl1pPr>
            <a:lvl2pPr>
              <a:defRPr sz="3839"/>
            </a:lvl2pPr>
            <a:lvl3pPr>
              <a:defRPr sz="3271"/>
            </a:lvl3pPr>
            <a:lvl4pPr>
              <a:defRPr sz="2702"/>
            </a:lvl4pPr>
            <a:lvl5pPr>
              <a:defRPr sz="2702"/>
            </a:lvl5pPr>
            <a:lvl6pPr>
              <a:defRPr sz="2702"/>
            </a:lvl6pPr>
            <a:lvl7pPr>
              <a:defRPr sz="2702"/>
            </a:lvl7pPr>
            <a:lvl8pPr>
              <a:defRPr sz="2702"/>
            </a:lvl8pPr>
            <a:lvl9pPr>
              <a:defRPr sz="2702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5810" y="2237362"/>
            <a:ext cx="4973117" cy="7313498"/>
          </a:xfrm>
        </p:spPr>
        <p:txBody>
          <a:bodyPr/>
          <a:lstStyle>
            <a:lvl1pPr marL="0" indent="0">
              <a:buNone/>
              <a:defRPr sz="1920"/>
            </a:lvl1pPr>
            <a:lvl2pPr marL="621695" indent="0">
              <a:buNone/>
              <a:defRPr sz="1635"/>
            </a:lvl2pPr>
            <a:lvl3pPr marL="1243390" indent="0">
              <a:buNone/>
              <a:defRPr sz="1351"/>
            </a:lvl3pPr>
            <a:lvl4pPr marL="1865085" indent="0">
              <a:buNone/>
              <a:defRPr sz="1209"/>
            </a:lvl4pPr>
            <a:lvl5pPr marL="2486779" indent="0">
              <a:buNone/>
              <a:defRPr sz="1209"/>
            </a:lvl5pPr>
            <a:lvl6pPr marL="3108474" indent="0">
              <a:buNone/>
              <a:defRPr sz="1209"/>
            </a:lvl6pPr>
            <a:lvl7pPr marL="3730169" indent="0">
              <a:buNone/>
              <a:defRPr sz="1209"/>
            </a:lvl7pPr>
            <a:lvl8pPr marL="4351864" indent="0">
              <a:buNone/>
              <a:defRPr sz="1209"/>
            </a:lvl8pPr>
            <a:lvl9pPr marL="4973559" indent="0">
              <a:buNone/>
              <a:defRPr sz="1209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23FE628-3F26-41FA-B3D4-852EA61DA9F6}"/>
              </a:ext>
            </a:extLst>
          </p:cNvPr>
          <p:cNvGrpSpPr/>
          <p:nvPr userDrawn="1"/>
        </p:nvGrpSpPr>
        <p:grpSpPr>
          <a:xfrm>
            <a:off x="-153546" y="-141076"/>
            <a:ext cx="15410595" cy="1540278"/>
            <a:chOff x="-182880" y="-166255"/>
            <a:chExt cx="18354502" cy="1815173"/>
          </a:xfrm>
          <a:solidFill>
            <a:srgbClr val="2B52B2"/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D4F9E98-12FF-4E17-98E2-99BB8E313301}"/>
                </a:ext>
              </a:extLst>
            </p:cNvPr>
            <p:cNvSpPr/>
            <p:nvPr userDrawn="1"/>
          </p:nvSpPr>
          <p:spPr>
            <a:xfrm>
              <a:off x="-182880" y="-166255"/>
              <a:ext cx="18354502" cy="1815173"/>
            </a:xfrm>
            <a:prstGeom prst="rect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770" dirty="0"/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A544A69-783D-4677-8EC0-1CA728166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84061" y="214139"/>
              <a:ext cx="2070502" cy="1254616"/>
            </a:xfrm>
            <a:prstGeom prst="rect">
              <a:avLst/>
            </a:prstGeom>
            <a:grpFill/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5A716E0-EF62-4A1D-9962-38503F32D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6888" y="341978"/>
            <a:ext cx="1909839" cy="7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597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83F57CF4-2A97-4306-8E2E-ACE22EB453C0}"/>
              </a:ext>
            </a:extLst>
          </p:cNvPr>
          <p:cNvSpPr/>
          <p:nvPr userDrawn="1"/>
        </p:nvSpPr>
        <p:spPr>
          <a:xfrm>
            <a:off x="2" y="0"/>
            <a:ext cx="15116174" cy="10691813"/>
          </a:xfrm>
          <a:prstGeom prst="rect">
            <a:avLst/>
          </a:prstGeom>
          <a:solidFill>
            <a:srgbClr val="2B52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7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876" y="7484270"/>
            <a:ext cx="9069705" cy="883560"/>
          </a:xfrm>
        </p:spPr>
        <p:txBody>
          <a:bodyPr anchor="b"/>
          <a:lstStyle>
            <a:lvl1pPr algn="l">
              <a:defRPr sz="2702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62876" y="955333"/>
            <a:ext cx="9069705" cy="6415088"/>
          </a:xfrm>
        </p:spPr>
        <p:txBody>
          <a:bodyPr/>
          <a:lstStyle>
            <a:lvl1pPr marL="0" indent="0">
              <a:buNone/>
              <a:defRPr sz="4337"/>
            </a:lvl1pPr>
            <a:lvl2pPr marL="621695" indent="0">
              <a:buNone/>
              <a:defRPr sz="3839"/>
            </a:lvl2pPr>
            <a:lvl3pPr marL="1243390" indent="0">
              <a:buNone/>
              <a:defRPr sz="3271"/>
            </a:lvl3pPr>
            <a:lvl4pPr marL="1865085" indent="0">
              <a:buNone/>
              <a:defRPr sz="2702"/>
            </a:lvl4pPr>
            <a:lvl5pPr marL="2486779" indent="0">
              <a:buNone/>
              <a:defRPr sz="2702"/>
            </a:lvl5pPr>
            <a:lvl6pPr marL="3108474" indent="0">
              <a:buNone/>
              <a:defRPr sz="2702"/>
            </a:lvl6pPr>
            <a:lvl7pPr marL="3730169" indent="0">
              <a:buNone/>
              <a:defRPr sz="2702"/>
            </a:lvl7pPr>
            <a:lvl8pPr marL="4351864" indent="0">
              <a:buNone/>
              <a:defRPr sz="2702"/>
            </a:lvl8pPr>
            <a:lvl9pPr marL="4973559" indent="0">
              <a:buNone/>
              <a:defRPr sz="2702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62876" y="8367830"/>
            <a:ext cx="9069705" cy="1254802"/>
          </a:xfrm>
        </p:spPr>
        <p:txBody>
          <a:bodyPr/>
          <a:lstStyle>
            <a:lvl1pPr marL="0" indent="0">
              <a:buNone/>
              <a:defRPr sz="1920"/>
            </a:lvl1pPr>
            <a:lvl2pPr marL="621695" indent="0">
              <a:buNone/>
              <a:defRPr sz="1635"/>
            </a:lvl2pPr>
            <a:lvl3pPr marL="1243390" indent="0">
              <a:buNone/>
              <a:defRPr sz="1351"/>
            </a:lvl3pPr>
            <a:lvl4pPr marL="1865085" indent="0">
              <a:buNone/>
              <a:defRPr sz="1209"/>
            </a:lvl4pPr>
            <a:lvl5pPr marL="2486779" indent="0">
              <a:buNone/>
              <a:defRPr sz="1209"/>
            </a:lvl5pPr>
            <a:lvl6pPr marL="3108474" indent="0">
              <a:buNone/>
              <a:defRPr sz="1209"/>
            </a:lvl6pPr>
            <a:lvl7pPr marL="3730169" indent="0">
              <a:buNone/>
              <a:defRPr sz="1209"/>
            </a:lvl7pPr>
            <a:lvl8pPr marL="4351864" indent="0">
              <a:buNone/>
              <a:defRPr sz="1209"/>
            </a:lvl8pPr>
            <a:lvl9pPr marL="4973559" indent="0">
              <a:buNone/>
              <a:defRPr sz="1209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9124755" y="7762772"/>
            <a:ext cx="450574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133" b="1" dirty="0">
                <a:solidFill>
                  <a:schemeClr val="bg1"/>
                </a:solidFill>
                <a:latin typeface="Montserrat Bold"/>
              </a:rPr>
              <a:t>www.miraflores.gob.pe</a:t>
            </a:r>
            <a:endParaRPr lang="es-PE" sz="2133" b="1" dirty="0">
              <a:solidFill>
                <a:schemeClr val="bg1"/>
              </a:solidFill>
              <a:latin typeface="Montserrat Bold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D30B807-E7CD-413D-9BE4-1CEA1EA298D0}"/>
              </a:ext>
            </a:extLst>
          </p:cNvPr>
          <p:cNvSpPr txBox="1"/>
          <p:nvPr userDrawn="1"/>
        </p:nvSpPr>
        <p:spPr>
          <a:xfrm>
            <a:off x="2301020" y="8775012"/>
            <a:ext cx="4119286" cy="36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77" dirty="0">
                <a:solidFill>
                  <a:schemeClr val="bg1"/>
                </a:solidFill>
                <a:latin typeface="Montserrat Bold"/>
              </a:rPr>
              <a:t>@</a:t>
            </a:r>
            <a:r>
              <a:rPr lang="es-MX" sz="1777" dirty="0" err="1">
                <a:solidFill>
                  <a:schemeClr val="bg1"/>
                </a:solidFill>
                <a:latin typeface="Montserrat Bold"/>
              </a:rPr>
              <a:t>MunicipalidaddeMiraflores</a:t>
            </a:r>
            <a:endParaRPr lang="es-PE" sz="1777" dirty="0">
              <a:solidFill>
                <a:schemeClr val="bg1"/>
              </a:solidFill>
              <a:latin typeface="Montserrat Bold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468B247-E47F-4EDD-9D4B-CDC659E2B17A}"/>
              </a:ext>
            </a:extLst>
          </p:cNvPr>
          <p:cNvSpPr txBox="1"/>
          <p:nvPr userDrawn="1"/>
        </p:nvSpPr>
        <p:spPr>
          <a:xfrm>
            <a:off x="7478291" y="8775012"/>
            <a:ext cx="2473191" cy="36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77" kern="1200" dirty="0">
                <a:solidFill>
                  <a:schemeClr val="bg1"/>
                </a:solidFill>
                <a:latin typeface="Montserrat Bold"/>
                <a:ea typeface="+mn-ea"/>
                <a:cs typeface="+mn-cs"/>
              </a:rPr>
              <a:t>@</a:t>
            </a:r>
            <a:r>
              <a:rPr lang="es-MX" sz="1777" kern="1200" dirty="0" err="1">
                <a:solidFill>
                  <a:schemeClr val="bg1"/>
                </a:solidFill>
                <a:latin typeface="Montserrat Bold"/>
                <a:ea typeface="+mn-ea"/>
                <a:cs typeface="+mn-cs"/>
              </a:rPr>
              <a:t>MuniMiraflores</a:t>
            </a:r>
            <a:endParaRPr lang="es-PE" sz="1777" kern="1200" dirty="0">
              <a:solidFill>
                <a:schemeClr val="bg1"/>
              </a:solidFill>
              <a:latin typeface="Montserrat Bold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E360E3-2448-4C62-93F5-739697F4E82C}"/>
              </a:ext>
            </a:extLst>
          </p:cNvPr>
          <p:cNvSpPr txBox="1"/>
          <p:nvPr userDrawn="1"/>
        </p:nvSpPr>
        <p:spPr>
          <a:xfrm>
            <a:off x="11239235" y="8775012"/>
            <a:ext cx="2580050" cy="36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77" kern="1200" dirty="0">
                <a:solidFill>
                  <a:schemeClr val="bg1"/>
                </a:solidFill>
                <a:latin typeface="Montserrat Bold"/>
                <a:ea typeface="+mn-ea"/>
                <a:cs typeface="+mn-cs"/>
              </a:rPr>
              <a:t>@</a:t>
            </a:r>
            <a:r>
              <a:rPr lang="es-MX" sz="1777" kern="1200" dirty="0" err="1">
                <a:solidFill>
                  <a:schemeClr val="bg1"/>
                </a:solidFill>
                <a:latin typeface="Montserrat Bold"/>
                <a:ea typeface="+mn-ea"/>
                <a:cs typeface="+mn-cs"/>
              </a:rPr>
              <a:t>munimiraflores</a:t>
            </a:r>
            <a:endParaRPr lang="es-PE" sz="1777" kern="1200" dirty="0">
              <a:solidFill>
                <a:schemeClr val="bg1"/>
              </a:solidFill>
              <a:latin typeface="Montserrat Bold"/>
              <a:ea typeface="+mn-ea"/>
              <a:cs typeface="+mn-cs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0768A4B-7CC7-42D4-B475-CF1796527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2599" y="8687124"/>
            <a:ext cx="563237" cy="56924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4D9F22A-8047-4882-B320-92A370456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5055" y="8690083"/>
            <a:ext cx="563237" cy="56924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FBB70E2-BECB-408D-82A9-A2E6FDA798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44202" y="8690083"/>
            <a:ext cx="563237" cy="569240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E5A7F18-F4B6-4F38-949D-CA513588D7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644203" y="8367830"/>
            <a:ext cx="11986292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54408" y="3911286"/>
            <a:ext cx="3811589" cy="2334241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DCEFDF5A-5D21-49EF-B4B8-B120CB40EA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44202" y="4378640"/>
            <a:ext cx="1600877" cy="13993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B190110-7EEE-4F04-AE06-9318023E3AB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0002" y="4626204"/>
            <a:ext cx="2300495" cy="9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157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55809" y="428168"/>
            <a:ext cx="13604558" cy="1781969"/>
          </a:xfrm>
          <a:prstGeom prst="rect">
            <a:avLst/>
          </a:prstGeom>
        </p:spPr>
        <p:txBody>
          <a:bodyPr vert="horz" lIns="174879" tIns="87440" rIns="174879" bIns="87440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5809" y="2494758"/>
            <a:ext cx="13604558" cy="7056102"/>
          </a:xfrm>
          <a:prstGeom prst="rect">
            <a:avLst/>
          </a:prstGeom>
        </p:spPr>
        <p:txBody>
          <a:bodyPr vert="horz" lIns="174879" tIns="87440" rIns="174879" bIns="8744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55809" y="9909728"/>
            <a:ext cx="3527108" cy="569240"/>
          </a:xfrm>
          <a:prstGeom prst="rect">
            <a:avLst/>
          </a:prstGeom>
        </p:spPr>
        <p:txBody>
          <a:bodyPr vert="horz" lIns="174879" tIns="87440" rIns="174879" bIns="87440" rtlCol="0" anchor="ctr"/>
          <a:lstStyle>
            <a:lvl1pPr algn="l">
              <a:defRPr sz="16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FCAB7-2F78-EF43-B183-38459C8D3EE2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164694" y="9909728"/>
            <a:ext cx="4786789" cy="569240"/>
          </a:xfrm>
          <a:prstGeom prst="rect">
            <a:avLst/>
          </a:prstGeom>
        </p:spPr>
        <p:txBody>
          <a:bodyPr vert="horz" lIns="174879" tIns="87440" rIns="174879" bIns="87440" rtlCol="0" anchor="ctr"/>
          <a:lstStyle>
            <a:lvl1pPr algn="ctr">
              <a:defRPr sz="16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3259" y="9909728"/>
            <a:ext cx="3527108" cy="569240"/>
          </a:xfrm>
          <a:prstGeom prst="rect">
            <a:avLst/>
          </a:prstGeom>
        </p:spPr>
        <p:txBody>
          <a:bodyPr vert="horz" lIns="174879" tIns="87440" rIns="174879" bIns="87440" rtlCol="0" anchor="ctr"/>
          <a:lstStyle>
            <a:lvl1pPr algn="r">
              <a:defRPr sz="16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7CE4-A988-5B4E-8157-87173AB02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06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621695" rtl="0" eaLnBrk="1" latinLnBrk="0" hangingPunct="1">
        <a:spcBef>
          <a:spcPct val="0"/>
        </a:spcBef>
        <a:buNone/>
        <a:defRPr sz="59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6271" indent="-466271" algn="l" defTabSz="621695" rtl="0" eaLnBrk="1" latinLnBrk="0" hangingPunct="1">
        <a:spcBef>
          <a:spcPct val="20000"/>
        </a:spcBef>
        <a:buFont typeface="Arial"/>
        <a:buChar char="•"/>
        <a:defRPr sz="4337" kern="1200">
          <a:solidFill>
            <a:schemeClr val="tx1"/>
          </a:solidFill>
          <a:latin typeface="+mn-lt"/>
          <a:ea typeface="+mn-ea"/>
          <a:cs typeface="+mn-cs"/>
        </a:defRPr>
      </a:lvl1pPr>
      <a:lvl2pPr marL="1010254" indent="-388559" algn="l" defTabSz="621695" rtl="0" eaLnBrk="1" latinLnBrk="0" hangingPunct="1">
        <a:spcBef>
          <a:spcPct val="20000"/>
        </a:spcBef>
        <a:buFont typeface="Arial"/>
        <a:buChar char="–"/>
        <a:defRPr sz="3839" kern="1200">
          <a:solidFill>
            <a:schemeClr val="tx1"/>
          </a:solidFill>
          <a:latin typeface="+mn-lt"/>
          <a:ea typeface="+mn-ea"/>
          <a:cs typeface="+mn-cs"/>
        </a:defRPr>
      </a:lvl2pPr>
      <a:lvl3pPr marL="1554237" indent="-310848" algn="l" defTabSz="621695" rtl="0" eaLnBrk="1" latinLnBrk="0" hangingPunct="1">
        <a:spcBef>
          <a:spcPct val="20000"/>
        </a:spcBef>
        <a:buFont typeface="Arial"/>
        <a:buChar char="•"/>
        <a:defRPr sz="3271" kern="1200">
          <a:solidFill>
            <a:schemeClr val="tx1"/>
          </a:solidFill>
          <a:latin typeface="+mn-lt"/>
          <a:ea typeface="+mn-ea"/>
          <a:cs typeface="+mn-cs"/>
        </a:defRPr>
      </a:lvl3pPr>
      <a:lvl4pPr marL="2175932" indent="-310848" algn="l" defTabSz="621695" rtl="0" eaLnBrk="1" latinLnBrk="0" hangingPunct="1">
        <a:spcBef>
          <a:spcPct val="20000"/>
        </a:spcBef>
        <a:buFont typeface="Arial"/>
        <a:buChar char="–"/>
        <a:defRPr sz="2702" kern="1200">
          <a:solidFill>
            <a:schemeClr val="tx1"/>
          </a:solidFill>
          <a:latin typeface="+mn-lt"/>
          <a:ea typeface="+mn-ea"/>
          <a:cs typeface="+mn-cs"/>
        </a:defRPr>
      </a:lvl4pPr>
      <a:lvl5pPr marL="2797627" indent="-310848" algn="l" defTabSz="621695" rtl="0" eaLnBrk="1" latinLnBrk="0" hangingPunct="1">
        <a:spcBef>
          <a:spcPct val="20000"/>
        </a:spcBef>
        <a:buFont typeface="Arial"/>
        <a:buChar char="»"/>
        <a:defRPr sz="2702" kern="1200">
          <a:solidFill>
            <a:schemeClr val="tx1"/>
          </a:solidFill>
          <a:latin typeface="+mn-lt"/>
          <a:ea typeface="+mn-ea"/>
          <a:cs typeface="+mn-cs"/>
        </a:defRPr>
      </a:lvl5pPr>
      <a:lvl6pPr marL="3419322" indent="-310848" algn="l" defTabSz="621695" rtl="0" eaLnBrk="1" latinLnBrk="0" hangingPunct="1">
        <a:spcBef>
          <a:spcPct val="20000"/>
        </a:spcBef>
        <a:buFont typeface="Arial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6pPr>
      <a:lvl7pPr marL="4041017" indent="-310848" algn="l" defTabSz="621695" rtl="0" eaLnBrk="1" latinLnBrk="0" hangingPunct="1">
        <a:spcBef>
          <a:spcPct val="20000"/>
        </a:spcBef>
        <a:buFont typeface="Arial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7pPr>
      <a:lvl8pPr marL="4662712" indent="-310848" algn="l" defTabSz="621695" rtl="0" eaLnBrk="1" latinLnBrk="0" hangingPunct="1">
        <a:spcBef>
          <a:spcPct val="20000"/>
        </a:spcBef>
        <a:buFont typeface="Arial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8pPr>
      <a:lvl9pPr marL="5284407" indent="-310848" algn="l" defTabSz="621695" rtl="0" eaLnBrk="1" latinLnBrk="0" hangingPunct="1">
        <a:spcBef>
          <a:spcPct val="20000"/>
        </a:spcBef>
        <a:buFont typeface="Arial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21695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21695" algn="l" defTabSz="621695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43390" algn="l" defTabSz="621695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65085" algn="l" defTabSz="621695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86779" algn="l" defTabSz="621695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108474" algn="l" defTabSz="621695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730169" algn="l" defTabSz="621695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351864" algn="l" defTabSz="621695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973559" algn="l" defTabSz="621695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3" t="20064" r="33006" b="14950"/>
          <a:stretch/>
        </p:blipFill>
        <p:spPr bwMode="auto">
          <a:xfrm>
            <a:off x="595337" y="5007594"/>
            <a:ext cx="4154330" cy="480949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3" t="20064" r="33006" b="14950"/>
          <a:stretch/>
        </p:blipFill>
        <p:spPr bwMode="auto">
          <a:xfrm>
            <a:off x="8010134" y="5039045"/>
            <a:ext cx="4129561" cy="47808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83" y="19495"/>
            <a:ext cx="2196571" cy="1284545"/>
          </a:xfrm>
          <a:prstGeom prst="rect">
            <a:avLst/>
          </a:prstGeom>
        </p:spPr>
      </p:pic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AB43C2C0-C0E7-4611-BA61-98D80164D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66073"/>
              </p:ext>
            </p:extLst>
          </p:nvPr>
        </p:nvGraphicFramePr>
        <p:xfrm>
          <a:off x="472270" y="1528548"/>
          <a:ext cx="9883313" cy="30301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92875">
                  <a:extLst>
                    <a:ext uri="{9D8B030D-6E8A-4147-A177-3AD203B41FA5}">
                      <a16:colId xmlns:a16="http://schemas.microsoft.com/office/drawing/2014/main" val="4257595343"/>
                    </a:ext>
                  </a:extLst>
                </a:gridCol>
                <a:gridCol w="7990438">
                  <a:extLst>
                    <a:ext uri="{9D8B030D-6E8A-4147-A177-3AD203B41FA5}">
                      <a16:colId xmlns:a16="http://schemas.microsoft.com/office/drawing/2014/main" val="430359161"/>
                    </a:ext>
                  </a:extLst>
                </a:gridCol>
              </a:tblGrid>
              <a:tr h="3213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700" b="1" u="none" strike="noStrike" dirty="0">
                          <a:effectLst/>
                        </a:rPr>
                        <a:t>SOLICITUD DE CAMBIO </a:t>
                      </a:r>
                      <a:r>
                        <a:rPr lang="es-ES" sz="1700" b="1" u="none" strike="noStrike" dirty="0" smtClean="0">
                          <a:effectLst/>
                        </a:rPr>
                        <a:t>ESPECÍFICO</a:t>
                      </a:r>
                      <a:r>
                        <a:rPr lang="es-ES" sz="17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700" b="1" u="none" strike="noStrike" dirty="0" smtClean="0">
                          <a:effectLst/>
                        </a:rPr>
                        <a:t>DE ZONIFICACIÓN</a:t>
                      </a:r>
                      <a:endParaRPr lang="es-E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11" marR="89911" marT="44956" marB="44956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28800"/>
                  </a:ext>
                </a:extLst>
              </a:tr>
              <a:tr h="4587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  Base Normativa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8" marR="10568" marT="10568" marB="0" anchor="ctr"/>
                </a:tc>
                <a:tc>
                  <a:txBody>
                    <a:bodyPr/>
                    <a:lstStyle/>
                    <a:p>
                      <a:pPr marL="0" lvl="1" indent="0" algn="l" defTabSz="621695" rtl="0" eaLnBrk="1" fontAlgn="ctr" latinLnBrk="0" hangingPunct="1"/>
                      <a:r>
                        <a:rPr lang="es-E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Ordenanza </a:t>
                      </a:r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2086-MML que regula el procedimiento de Cambio de Zonificación en Lima </a:t>
                      </a:r>
                      <a:r>
                        <a:rPr lang="es-ES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Metropolitana</a:t>
                      </a:r>
                      <a:endParaRPr lang="es-E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68" marR="10568" marT="10568" marB="0" anchor="b"/>
                </a:tc>
                <a:extLst>
                  <a:ext uri="{0D108BD9-81ED-4DB2-BD59-A6C34878D82A}">
                    <a16:rowId xmlns:a16="http://schemas.microsoft.com/office/drawing/2014/main" val="2232691452"/>
                  </a:ext>
                </a:extLst>
              </a:tr>
              <a:tr h="25409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  Solicitante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8" marR="10568" marT="10568" marB="0" anchor="ctr"/>
                </a:tc>
                <a:tc>
                  <a:txBody>
                    <a:bodyPr/>
                    <a:lstStyle/>
                    <a:p>
                      <a:pPr marL="174625" lvl="1" indent="0" algn="l" fontAlgn="ctr"/>
                      <a:r>
                        <a:rPr lang="es-ES" sz="1400" u="none" strike="noStrike" dirty="0" smtClean="0">
                          <a:effectLst/>
                        </a:rPr>
                        <a:t>Sr</a:t>
                      </a:r>
                      <a:r>
                        <a:rPr lang="es-P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s-PE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Clelia</a:t>
                      </a:r>
                      <a:r>
                        <a:rPr lang="es-P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Cano </a:t>
                      </a:r>
                      <a:r>
                        <a:rPr lang="es-PE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Altez</a:t>
                      </a:r>
                      <a:endParaRPr lang="es-E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68" marR="10568" marT="10568" marB="0" anchor="ctr"/>
                </a:tc>
                <a:extLst>
                  <a:ext uri="{0D108BD9-81ED-4DB2-BD59-A6C34878D82A}">
                    <a16:rowId xmlns:a16="http://schemas.microsoft.com/office/drawing/2014/main" val="2466837224"/>
                  </a:ext>
                </a:extLst>
              </a:tr>
              <a:tr h="3810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  Ubicación del predio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8" marR="10568" marT="10568" marB="0" anchor="ctr"/>
                </a:tc>
                <a:tc>
                  <a:txBody>
                    <a:bodyPr/>
                    <a:lstStyle/>
                    <a:p>
                      <a:pPr marL="174625" lvl="1" indent="0" algn="l" fontAlgn="ctr"/>
                      <a:r>
                        <a:rPr lang="es-P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Vía Expresa Luis Fernando Bedoya Reyes N°4728, distrito de Miraflores, provincia y departamento de Lima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8" marR="10568" marT="10568" marB="0" anchor="ctr"/>
                </a:tc>
                <a:extLst>
                  <a:ext uri="{0D108BD9-81ED-4DB2-BD59-A6C34878D82A}">
                    <a16:rowId xmlns:a16="http://schemas.microsoft.com/office/drawing/2014/main" val="1162015071"/>
                  </a:ext>
                </a:extLst>
              </a:tr>
              <a:tr h="1547456">
                <a:tc gridSpan="2">
                  <a:txBody>
                    <a:bodyPr/>
                    <a:lstStyle/>
                    <a:p>
                      <a:pPr marL="0" marR="0" lvl="1" indent="0" algn="just" defTabSz="62169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u="none" strike="noStrike" dirty="0">
                          <a:effectLst/>
                        </a:rPr>
                        <a:t>De conformidad con lo solicitado en el </a:t>
                      </a:r>
                      <a:r>
                        <a:rPr lang="es-ES" sz="1400" u="none" strike="noStrike" dirty="0" smtClean="0">
                          <a:effectLst/>
                        </a:rPr>
                        <a:t>Articulo </a:t>
                      </a:r>
                      <a:r>
                        <a:rPr lang="es-ES" sz="1400" u="none" strike="noStrike" dirty="0">
                          <a:effectLst/>
                        </a:rPr>
                        <a:t>9º, numeral 9.4.2 de la Ordenanza </a:t>
                      </a:r>
                      <a:r>
                        <a:rPr lang="es-ES" sz="1400" u="none" strike="noStrike" dirty="0" smtClean="0">
                          <a:effectLst/>
                        </a:rPr>
                        <a:t>N°2086-MML </a:t>
                      </a:r>
                      <a:r>
                        <a:rPr lang="es-ES" sz="1400" u="none" strike="noStrike" dirty="0">
                          <a:effectLst/>
                        </a:rPr>
                        <a:t>de la Municipalidad de Lima, se cumple con publicar la presente solicitud de </a:t>
                      </a:r>
                      <a:r>
                        <a:rPr lang="es-ES" sz="1400" u="none" strike="noStrike" dirty="0" smtClean="0">
                          <a:effectLst/>
                        </a:rPr>
                        <a:t>Cambio Específico</a:t>
                      </a:r>
                      <a:r>
                        <a:rPr lang="es-E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400" u="none" strike="noStrike" dirty="0" smtClean="0">
                          <a:effectLst/>
                        </a:rPr>
                        <a:t>de Zonificación (CEZ)</a:t>
                      </a:r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Residencial de</a:t>
                      </a:r>
                      <a:r>
                        <a:rPr lang="es-P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densidad</a:t>
                      </a:r>
                      <a:r>
                        <a:rPr lang="es-P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muy</a:t>
                      </a:r>
                      <a:r>
                        <a:rPr lang="es-P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Alta (RDMA) a</a:t>
                      </a:r>
                      <a:r>
                        <a:rPr lang="es-P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Comercio </a:t>
                      </a:r>
                      <a:r>
                        <a:rPr lang="es-P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Zonal (CZ)</a:t>
                      </a:r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solicitado </a:t>
                      </a:r>
                      <a:r>
                        <a:rPr lang="es-E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la Sra. </a:t>
                      </a:r>
                      <a:r>
                        <a:rPr lang="es-P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Rosalina </a:t>
                      </a:r>
                      <a:r>
                        <a:rPr lang="es-PE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Clelia</a:t>
                      </a:r>
                      <a:r>
                        <a:rPr lang="es-P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Cano </a:t>
                      </a:r>
                      <a:r>
                        <a:rPr lang="es-PE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Altez</a:t>
                      </a:r>
                      <a:r>
                        <a:rPr lang="es-P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DNI (19841854), inscrito en la partida registral Nº 07007388. </a:t>
                      </a:r>
                      <a:endParaRPr lang="es-E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 fontAlgn="t"/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La presente publicación será por un período de quince días hábiles (del </a:t>
                      </a:r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r>
                        <a:rPr lang="es-E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d</a:t>
                      </a:r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 diciembre</a:t>
                      </a:r>
                      <a:r>
                        <a:rPr lang="es-E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del 2024 al </a:t>
                      </a:r>
                      <a:r>
                        <a:rPr lang="es-E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20 de enero</a:t>
                      </a:r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del </a:t>
                      </a:r>
                      <a:r>
                        <a:rPr lang="es-E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2025), </a:t>
                      </a:r>
                      <a:r>
                        <a:rPr lang="es-E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 fin de que las instituciones y vecinos de esta comuna emitan opinión de lo solicitado, las mismas que serán recibidas por escrito y debidamente fundamentadas en la Oficina de la Gerencia de Participación Vecinal de la Municipalidad de Miraflores.</a:t>
                      </a:r>
                      <a:endParaRPr lang="es-E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911" marR="89911" marT="44956" marB="44956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003331"/>
                  </a:ext>
                </a:extLst>
              </a:tr>
            </a:tbl>
          </a:graphicData>
        </a:graphic>
      </p:graphicFrame>
      <p:sp>
        <p:nvSpPr>
          <p:cNvPr id="38" name="Rectángulo 37">
            <a:extLst>
              <a:ext uri="{FF2B5EF4-FFF2-40B4-BE49-F238E27FC236}">
                <a16:creationId xmlns:a16="http://schemas.microsoft.com/office/drawing/2014/main" id="{CE88FDE0-CE62-4581-A82D-A1CBCA63A403}"/>
              </a:ext>
            </a:extLst>
          </p:cNvPr>
          <p:cNvSpPr/>
          <p:nvPr/>
        </p:nvSpPr>
        <p:spPr>
          <a:xfrm>
            <a:off x="523184" y="4924998"/>
            <a:ext cx="6866742" cy="50240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E6EA210-B16C-4DDC-98F4-C2DED87A44C5}"/>
              </a:ext>
            </a:extLst>
          </p:cNvPr>
          <p:cNvSpPr/>
          <p:nvPr/>
        </p:nvSpPr>
        <p:spPr>
          <a:xfrm>
            <a:off x="523184" y="10021726"/>
            <a:ext cx="6866741" cy="548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A7EAB77-9611-4915-AEE4-461B58D1D6E8}"/>
              </a:ext>
            </a:extLst>
          </p:cNvPr>
          <p:cNvSpPr/>
          <p:nvPr/>
        </p:nvSpPr>
        <p:spPr>
          <a:xfrm>
            <a:off x="8010135" y="4924998"/>
            <a:ext cx="6635254" cy="50060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CAE9B7B-FEB8-46CD-8EDB-5D5A610EA96F}"/>
              </a:ext>
            </a:extLst>
          </p:cNvPr>
          <p:cNvSpPr/>
          <p:nvPr/>
        </p:nvSpPr>
        <p:spPr>
          <a:xfrm>
            <a:off x="8010135" y="9994039"/>
            <a:ext cx="6635254" cy="5486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2" name="Tabla 41">
            <a:extLst>
              <a:ext uri="{FF2B5EF4-FFF2-40B4-BE49-F238E27FC236}">
                <a16:creationId xmlns:a16="http://schemas.microsoft.com/office/drawing/2014/main" id="{4CDE734A-1D8D-4045-8B02-186133DE8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253850"/>
              </p:ext>
            </p:extLst>
          </p:nvPr>
        </p:nvGraphicFramePr>
        <p:xfrm>
          <a:off x="10460451" y="1504333"/>
          <a:ext cx="2352848" cy="3363642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561165">
                  <a:extLst>
                    <a:ext uri="{9D8B030D-6E8A-4147-A177-3AD203B41FA5}">
                      <a16:colId xmlns:a16="http://schemas.microsoft.com/office/drawing/2014/main" val="1072939476"/>
                    </a:ext>
                  </a:extLst>
                </a:gridCol>
                <a:gridCol w="1791683">
                  <a:extLst>
                    <a:ext uri="{9D8B030D-6E8A-4147-A177-3AD203B41FA5}">
                      <a16:colId xmlns:a16="http://schemas.microsoft.com/office/drawing/2014/main" val="3334108426"/>
                    </a:ext>
                  </a:extLst>
                </a:gridCol>
              </a:tblGrid>
              <a:tr h="2736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 smtClean="0">
                          <a:effectLst/>
                        </a:rPr>
                        <a:t>LEYENDA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243" marR="89243" marT="44621" marB="446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871898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8814807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59302185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3034067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2087909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0293476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1380418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2769944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65807705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96693605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51598773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1135058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970708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37735550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1824004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4780357"/>
                  </a:ext>
                </a:extLst>
              </a:tr>
              <a:tr h="173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35" marR="8435" marT="843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096691"/>
                  </a:ext>
                </a:extLst>
              </a:tr>
            </a:tbl>
          </a:graphicData>
        </a:graphic>
      </p:graphicFrame>
      <p:graphicFrame>
        <p:nvGraphicFramePr>
          <p:cNvPr id="49" name="Tabla 48">
            <a:extLst>
              <a:ext uri="{FF2B5EF4-FFF2-40B4-BE49-F238E27FC236}">
                <a16:creationId xmlns:a16="http://schemas.microsoft.com/office/drawing/2014/main" id="{5D1A22EE-731B-4500-AB01-882E559F2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851668"/>
              </p:ext>
            </p:extLst>
          </p:nvPr>
        </p:nvGraphicFramePr>
        <p:xfrm>
          <a:off x="12876550" y="1528195"/>
          <a:ext cx="1768839" cy="31175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68839">
                  <a:extLst>
                    <a:ext uri="{9D8B030D-6E8A-4147-A177-3AD203B41FA5}">
                      <a16:colId xmlns:a16="http://schemas.microsoft.com/office/drawing/2014/main" val="2695407756"/>
                    </a:ext>
                  </a:extLst>
                </a:gridCol>
              </a:tblGrid>
              <a:tr h="8347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0442359"/>
                  </a:ext>
                </a:extLst>
              </a:tr>
              <a:tr h="68143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</a:rPr>
                        <a:t>MUNICIPALIDAD DISTRITAL DE MIRAFLORES </a:t>
                      </a:r>
                      <a:endParaRPr lang="es-ES" sz="10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s-ES" sz="800" u="none" strike="noStrike" dirty="0" smtClean="0">
                          <a:effectLst/>
                        </a:rPr>
                        <a:t>GERENCIA </a:t>
                      </a:r>
                      <a:r>
                        <a:rPr lang="es-ES" sz="800" u="none" strike="noStrike" dirty="0">
                          <a:effectLst/>
                        </a:rPr>
                        <a:t>DE DESARROLLO </a:t>
                      </a:r>
                    </a:p>
                    <a:p>
                      <a:pPr algn="ctr" fontAlgn="ctr"/>
                      <a:r>
                        <a:rPr lang="es-ES" sz="800" u="none" strike="noStrike" dirty="0" smtClean="0">
                          <a:effectLst/>
                        </a:rPr>
                        <a:t>URBANO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042004"/>
                  </a:ext>
                </a:extLst>
              </a:tr>
              <a:tr h="6132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u="none" strike="noStrike" dirty="0" smtClean="0">
                          <a:effectLst/>
                        </a:rPr>
                        <a:t>  REFERENCIA</a:t>
                      </a:r>
                      <a:r>
                        <a:rPr lang="pt-BR" sz="1100" b="0" u="none" strike="noStrike" dirty="0">
                          <a:effectLst/>
                        </a:rPr>
                        <a:t>: </a:t>
                      </a:r>
                    </a:p>
                    <a:p>
                      <a:pPr algn="l" fontAlgn="ctr"/>
                      <a:r>
                        <a:rPr lang="pt-BR" sz="1100" b="1" u="none" strike="noStrike" dirty="0" smtClean="0">
                          <a:effectLst/>
                        </a:rPr>
                        <a:t>  CARTA </a:t>
                      </a:r>
                      <a:r>
                        <a:rPr lang="pt-BR" sz="1100" b="1" u="none" strike="noStrike" dirty="0">
                          <a:effectLst/>
                        </a:rPr>
                        <a:t>EXTERNA </a:t>
                      </a:r>
                    </a:p>
                    <a:p>
                      <a:pPr algn="l" fontAlgn="ctr"/>
                      <a:r>
                        <a:rPr lang="pt-BR" sz="1100" b="1" u="none" strike="noStrike" dirty="0" smtClean="0">
                          <a:effectLst/>
                        </a:rPr>
                        <a:t>  Nº 60434-2024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4569366"/>
                  </a:ext>
                </a:extLst>
              </a:tr>
              <a:tr h="4088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smtClean="0">
                          <a:effectLst/>
                        </a:rPr>
                        <a:t>  FECHA</a:t>
                      </a:r>
                      <a:r>
                        <a:rPr lang="es-ES" sz="1100" u="none" strike="noStrike" dirty="0">
                          <a:effectLst/>
                        </a:rPr>
                        <a:t>: </a:t>
                      </a:r>
                    </a:p>
                    <a:p>
                      <a:pPr algn="l" fontAlgn="ctr"/>
                      <a:r>
                        <a:rPr lang="es-ES" sz="1100" b="1" u="none" strike="noStrike" dirty="0" smtClean="0">
                          <a:effectLst/>
                        </a:rPr>
                        <a:t>  diciembre 2024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58143728"/>
                  </a:ext>
                </a:extLst>
              </a:tr>
              <a:tr h="5792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 smtClean="0">
                          <a:effectLst/>
                        </a:rPr>
                        <a:t>  PLANO</a:t>
                      </a:r>
                      <a:r>
                        <a:rPr lang="es-ES" sz="1100" b="1" u="none" strike="noStrike" dirty="0">
                          <a:effectLst/>
                        </a:rPr>
                        <a:t>: </a:t>
                      </a:r>
                      <a:r>
                        <a:rPr lang="es-ES" sz="1100" b="1" u="none" strike="noStrike" dirty="0" smtClean="0">
                          <a:effectLst/>
                        </a:rPr>
                        <a:t>   </a:t>
                      </a:r>
                      <a:r>
                        <a:rPr lang="es-ES" sz="2800" b="1" u="none" strike="noStrike" dirty="0" smtClean="0">
                          <a:effectLst/>
                        </a:rPr>
                        <a:t>01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0547736"/>
                  </a:ext>
                </a:extLst>
              </a:tr>
            </a:tbl>
          </a:graphicData>
        </a:graphic>
      </p:graphicFrame>
      <p:sp>
        <p:nvSpPr>
          <p:cNvPr id="50" name="CuadroTexto 49">
            <a:extLst>
              <a:ext uri="{FF2B5EF4-FFF2-40B4-BE49-F238E27FC236}">
                <a16:creationId xmlns:a16="http://schemas.microsoft.com/office/drawing/2014/main" id="{DA704E16-1F66-4F9A-8309-78569F6B8368}"/>
              </a:ext>
            </a:extLst>
          </p:cNvPr>
          <p:cNvSpPr txBox="1"/>
          <p:nvPr/>
        </p:nvSpPr>
        <p:spPr>
          <a:xfrm>
            <a:off x="1204323" y="9999350"/>
            <a:ext cx="6034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ZONIFICACION ACTUAL</a:t>
            </a:r>
          </a:p>
          <a:p>
            <a:pPr algn="ctr"/>
            <a:r>
              <a:rPr lang="es-ES" sz="1600" b="1" dirty="0"/>
              <a:t>RESIDENCIAL DE DENSIDAD </a:t>
            </a:r>
            <a:r>
              <a:rPr lang="es-ES" sz="1600" b="1" dirty="0" smtClean="0"/>
              <a:t>MUY ALTA </a:t>
            </a:r>
            <a:r>
              <a:rPr lang="es-ES" sz="1600" b="1" dirty="0"/>
              <a:t>(</a:t>
            </a:r>
            <a:r>
              <a:rPr lang="es-ES" sz="1600" b="1" dirty="0" smtClean="0"/>
              <a:t>RDMA)</a:t>
            </a:r>
            <a:endParaRPr lang="es-ES" sz="1600" b="1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613847A-BFE3-4BAB-9B46-8727454B69BD}"/>
              </a:ext>
            </a:extLst>
          </p:cNvPr>
          <p:cNvSpPr txBox="1"/>
          <p:nvPr/>
        </p:nvSpPr>
        <p:spPr>
          <a:xfrm>
            <a:off x="8627133" y="9949077"/>
            <a:ext cx="4917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ZONIFICACION PROPUESTA</a:t>
            </a:r>
          </a:p>
          <a:p>
            <a:pPr algn="ctr"/>
            <a:r>
              <a:rPr lang="es-ES" sz="1600" b="1" dirty="0"/>
              <a:t>COMERCIO </a:t>
            </a:r>
            <a:r>
              <a:rPr lang="es-ES" sz="1600" b="1" dirty="0" smtClean="0"/>
              <a:t>ZONAL </a:t>
            </a:r>
            <a:r>
              <a:rPr lang="es-ES" sz="1600" b="1" dirty="0"/>
              <a:t>(</a:t>
            </a:r>
            <a:r>
              <a:rPr lang="es-ES" sz="1600" b="1" dirty="0" smtClean="0"/>
              <a:t>CZ)</a:t>
            </a:r>
            <a:endParaRPr lang="es-ES" sz="1600" b="1" dirty="0"/>
          </a:p>
        </p:txBody>
      </p:sp>
      <p:pic>
        <p:nvPicPr>
          <p:cNvPr id="52" name="Imagen 51" descr="C:\Users\adrian.lavado\Desktop\♦ 2022\ALCALDIA 2022\MEMBRETADO SECRETARIA GENERAL\ESCUDO-MIRA.jpg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"/>
          <a:stretch/>
        </p:blipFill>
        <p:spPr bwMode="auto">
          <a:xfrm>
            <a:off x="12913664" y="1554513"/>
            <a:ext cx="870558" cy="78276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CuadroTexto 60"/>
          <p:cNvSpPr txBox="1"/>
          <p:nvPr/>
        </p:nvSpPr>
        <p:spPr>
          <a:xfrm>
            <a:off x="5413927" y="6063346"/>
            <a:ext cx="187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Predio solicitante </a:t>
            </a:r>
            <a:endParaRPr lang="es-MX" sz="1800" b="1" dirty="0"/>
          </a:p>
        </p:txBody>
      </p:sp>
      <p:cxnSp>
        <p:nvCxnSpPr>
          <p:cNvPr id="66" name="Conector angular 65"/>
          <p:cNvCxnSpPr/>
          <p:nvPr/>
        </p:nvCxnSpPr>
        <p:spPr>
          <a:xfrm rot="10800000" flipV="1">
            <a:off x="4624726" y="6505327"/>
            <a:ext cx="2279857" cy="803144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9188" b="4675"/>
          <a:stretch/>
        </p:blipFill>
        <p:spPr>
          <a:xfrm>
            <a:off x="10578347" y="1996700"/>
            <a:ext cx="2171700" cy="219761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88570" y="424880"/>
            <a:ext cx="6539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MUNICIPALIDAD DISTRITAL DE MIRAFLORES</a:t>
            </a:r>
            <a:endParaRPr lang="es-MX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 rot="4921765">
            <a:off x="3463687" y="6596583"/>
            <a:ext cx="2958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Vía Expresa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2274123" y="6063346"/>
            <a:ext cx="187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/>
              <a:t>Predio solicitante </a:t>
            </a:r>
            <a:endParaRPr lang="es-MX" sz="1800" b="1" dirty="0"/>
          </a:p>
        </p:txBody>
      </p:sp>
      <p:cxnSp>
        <p:nvCxnSpPr>
          <p:cNvPr id="35" name="Conector angular 34"/>
          <p:cNvCxnSpPr/>
          <p:nvPr/>
        </p:nvCxnSpPr>
        <p:spPr>
          <a:xfrm rot="10800000" flipV="1">
            <a:off x="11459183" y="6505326"/>
            <a:ext cx="2085390" cy="82231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bre 6"/>
          <p:cNvSpPr/>
          <p:nvPr/>
        </p:nvSpPr>
        <p:spPr>
          <a:xfrm>
            <a:off x="10971683" y="7196895"/>
            <a:ext cx="465929" cy="215444"/>
          </a:xfrm>
          <a:custGeom>
            <a:avLst/>
            <a:gdLst>
              <a:gd name="connsiteX0" fmla="*/ 367893 w 373224"/>
              <a:gd name="connsiteY0" fmla="*/ 162619 h 191944"/>
              <a:gd name="connsiteX1" fmla="*/ 373224 w 373224"/>
              <a:gd name="connsiteY1" fmla="*/ 0 h 191944"/>
              <a:gd name="connsiteX2" fmla="*/ 13329 w 373224"/>
              <a:gd name="connsiteY2" fmla="*/ 31991 h 191944"/>
              <a:gd name="connsiteX3" fmla="*/ 0 w 373224"/>
              <a:gd name="connsiteY3" fmla="*/ 191944 h 191944"/>
              <a:gd name="connsiteX4" fmla="*/ 367893 w 373224"/>
              <a:gd name="connsiteY4" fmla="*/ 162619 h 1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224" h="191944">
                <a:moveTo>
                  <a:pt x="367893" y="162619"/>
                </a:moveTo>
                <a:lnTo>
                  <a:pt x="373224" y="0"/>
                </a:lnTo>
                <a:lnTo>
                  <a:pt x="13329" y="31991"/>
                </a:lnTo>
                <a:lnTo>
                  <a:pt x="0" y="191944"/>
                </a:lnTo>
                <a:lnTo>
                  <a:pt x="367893" y="162619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5" name="CuadroTexto 74"/>
          <p:cNvSpPr txBox="1"/>
          <p:nvPr/>
        </p:nvSpPr>
        <p:spPr>
          <a:xfrm>
            <a:off x="11090581" y="7167414"/>
            <a:ext cx="694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CZ</a:t>
            </a:r>
            <a:endParaRPr lang="es-MX" sz="1100" dirty="0"/>
          </a:p>
        </p:txBody>
      </p:sp>
      <p:sp>
        <p:nvSpPr>
          <p:cNvPr id="54" name="CuadroTexto 53"/>
          <p:cNvSpPr txBox="1"/>
          <p:nvPr/>
        </p:nvSpPr>
        <p:spPr>
          <a:xfrm rot="4921765">
            <a:off x="10365263" y="6596585"/>
            <a:ext cx="2958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Vía Expresa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orma libre 25"/>
          <p:cNvSpPr/>
          <p:nvPr/>
        </p:nvSpPr>
        <p:spPr>
          <a:xfrm>
            <a:off x="3591750" y="7148268"/>
            <a:ext cx="465929" cy="215444"/>
          </a:xfrm>
          <a:custGeom>
            <a:avLst/>
            <a:gdLst>
              <a:gd name="connsiteX0" fmla="*/ 367893 w 373224"/>
              <a:gd name="connsiteY0" fmla="*/ 162619 h 191944"/>
              <a:gd name="connsiteX1" fmla="*/ 373224 w 373224"/>
              <a:gd name="connsiteY1" fmla="*/ 0 h 191944"/>
              <a:gd name="connsiteX2" fmla="*/ 13329 w 373224"/>
              <a:gd name="connsiteY2" fmla="*/ 31991 h 191944"/>
              <a:gd name="connsiteX3" fmla="*/ 0 w 373224"/>
              <a:gd name="connsiteY3" fmla="*/ 191944 h 191944"/>
              <a:gd name="connsiteX4" fmla="*/ 367893 w 373224"/>
              <a:gd name="connsiteY4" fmla="*/ 162619 h 1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224" h="191944">
                <a:moveTo>
                  <a:pt x="367893" y="162619"/>
                </a:moveTo>
                <a:lnTo>
                  <a:pt x="373224" y="0"/>
                </a:lnTo>
                <a:lnTo>
                  <a:pt x="13329" y="31991"/>
                </a:lnTo>
                <a:lnTo>
                  <a:pt x="0" y="191944"/>
                </a:lnTo>
                <a:lnTo>
                  <a:pt x="367893" y="162619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CuadroTexto 24"/>
          <p:cNvSpPr txBox="1"/>
          <p:nvPr/>
        </p:nvSpPr>
        <p:spPr>
          <a:xfrm>
            <a:off x="3547556" y="7138427"/>
            <a:ext cx="694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RDMA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0861912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4137</TotalTime>
  <Words>253</Words>
  <Application>Microsoft Office PowerPoint</Application>
  <PresentationFormat>Personalizado</PresentationFormat>
  <Paragraphs>49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Montserrat 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Correa</dc:creator>
  <cp:lastModifiedBy>Kathia Cristel Salgado Sabastizagal</cp:lastModifiedBy>
  <cp:revision>412</cp:revision>
  <cp:lastPrinted>2024-12-20T19:59:47Z</cp:lastPrinted>
  <dcterms:created xsi:type="dcterms:W3CDTF">2019-09-13T17:32:12Z</dcterms:created>
  <dcterms:modified xsi:type="dcterms:W3CDTF">2024-12-20T21:31:26Z</dcterms:modified>
</cp:coreProperties>
</file>